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7" r:id="rId5"/>
    <p:sldId id="278" r:id="rId6"/>
  </p:sldIdLst>
  <p:sldSz cx="6858000" cy="9906000" type="A4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CDB"/>
    <a:srgbClr val="CA4E19"/>
    <a:srgbClr val="2E377F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2" autoAdjust="0"/>
  </p:normalViewPr>
  <p:slideViewPr>
    <p:cSldViewPr>
      <p:cViewPr>
        <p:scale>
          <a:sx n="125" d="100"/>
          <a:sy n="125" d="100"/>
        </p:scale>
        <p:origin x="696" y="-77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A5F6F-FE23-43DA-A9B0-DFE20AB0459A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4538"/>
            <a:ext cx="25749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34E26-7E86-41A7-A244-9FDE4CD2979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21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49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5386387" y="396701"/>
            <a:ext cx="1671638" cy="8452203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71475" y="396701"/>
            <a:ext cx="4900613" cy="8452203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02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062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597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71475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771900" y="2311402"/>
            <a:ext cx="3286125" cy="653750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27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71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93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81288" y="394408"/>
            <a:ext cx="3833812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342900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75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53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42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B3D1-C64D-41D2-A618-A99E541D40C8}" type="datetimeFigureOut">
              <a:rPr lang="nl-NL" smtClean="0"/>
              <a:t>8-12-2021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43150" y="9181397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914900" y="9181397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9DDC8-E481-469A-BE11-B7FD3B8648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3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91996"/>
              </p:ext>
            </p:extLst>
          </p:nvPr>
        </p:nvGraphicFramePr>
        <p:xfrm>
          <a:off x="266130" y="1233800"/>
          <a:ext cx="6413137" cy="856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Opbouw Medewerker Werkplek: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4 platen voor het bouw gebied in een 2x2 voor de bodem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de Aluminium profielen op de aangegeven locaties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2 extra platen samen met 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laptop hierop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de laptop aan de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stroom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Zet de Laptop in deze stap niet aan</a:t>
                      </a:r>
                    </a:p>
                    <a:p>
                      <a:endParaRPr lang="nl-NL" sz="100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  <a:p>
                      <a:r>
                        <a:rPr lang="nl-NL" sz="100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Als dat wel is gedaan moet stap 5 uitgevoerd worden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Volledige opstelling 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Opbouw Camera: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Maak het Aluminium profiel met de camera vast aan het andere profiel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 de Camera aan de Laptop via de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blauwe USB-kabel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Zet nu de Laptop aan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Haal het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Lens Klepje 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er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Verbinden met de </a:t>
                      </a:r>
                      <a:r>
                        <a:rPr lang="nl-NL" sz="1000" baseline="0" noProof="0" dirty="0" err="1">
                          <a:latin typeface="Gill Sans MT" panose="020B0502020104020203" pitchFamily="34" charset="0"/>
                        </a:rPr>
                        <a:t>WiFi</a:t>
                      </a: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: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Selecteer het netwerk: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SmartFactory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Wachtwoord: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‘123456789’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Connectie status: ‘Geen internet, Beveiligd’</a:t>
                      </a:r>
                    </a:p>
                    <a:p>
                      <a:pPr marL="228600" indent="-228600">
                        <a:buAutoNum type="alphaLcParenR"/>
                      </a:pPr>
                      <a:r>
                        <a:rPr lang="nl-NL" sz="1000" baseline="0" noProof="0" dirty="0">
                          <a:latin typeface="Gill Sans MT" panose="020B0502020104020203" pitchFamily="34" charset="0"/>
                        </a:rPr>
                        <a:t>Sluit het ‘Waarschuwing geen internet’ scherm 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  <a:endParaRPr lang="nl-NL" sz="1000" baseline="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  <a:tr h="56156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="0" i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Als de laptop opgestart is, maar de drie standaard programma’s staan niet open. Ga dan naar: 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“Opbouw - Module VI: </a:t>
                      </a:r>
                      <a:r>
                        <a:rPr lang="nl-NL" sz="1000" b="0" i="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="0" i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 Programma’s”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Apps: </a:t>
                      </a: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A4E19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</a:t>
                      </a: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Viewer Portal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OBS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kumimoji="0" lang="nl-NL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Python </a:t>
                      </a:r>
                      <a:r>
                        <a:rPr kumimoji="0" lang="nl-NL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Vision</a:t>
                      </a:r>
                      <a:endParaRPr lang="nl-NL" sz="1000" b="1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het scherm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of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getoond wordt kan deze stap overgeslagen worden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Opnieuw Python Laden: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op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en sluit dan de Console af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J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Sluit geen van de andere vensters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Open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op het bureaublad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640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Werking van het systeem: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Kalibratie: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Volg de instructies op het scherm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elke kleur op te slaan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Na de 4</a:t>
                      </a:r>
                      <a:r>
                        <a:rPr lang="nl-NL" sz="1000" baseline="30000" noProof="0" dirty="0">
                          <a:latin typeface="Gill Sans MT" panose="020B0502020104020203" pitchFamily="34" charset="0"/>
                        </a:rPr>
                        <a:t>de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kleur ga je naar gebruikers mode</a:t>
                      </a:r>
                    </a:p>
                    <a:p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Gebruik: </a:t>
                      </a:r>
                      <a:r>
                        <a:rPr lang="nl-NL" sz="100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L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5 schermen te zien, van links naar rechts: Product instructies, Controle, </a:t>
                      </a:r>
                      <a:r>
                        <a:rPr lang="nl-NL" sz="1000" noProof="0" dirty="0" err="1"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 Selectie, Filters en het Camera Beeld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Plaats een product voor de camera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Het Controle scherm laat zien wat goed is en wat fout is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Wanneer alles goed is wordt de achtergrond groen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Als nu het product weggehaald wordt zal het volgend product getoond worden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‘Spatie’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terug naar de kalibratie modus te gaan, 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</a:t>
                      </a:r>
                      <a:r>
                        <a:rPr lang="nl-NL" sz="1000" noProof="0" dirty="0" err="1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Esc</a:t>
                      </a:r>
                      <a:r>
                        <a:rPr lang="nl-NL" sz="100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’ </a:t>
                      </a:r>
                      <a:r>
                        <a:rPr lang="nl-NL" sz="1000" noProof="0" dirty="0">
                          <a:latin typeface="Gill Sans MT" panose="020B0502020104020203" pitchFamily="34" charset="0"/>
                        </a:rPr>
                        <a:t>om af te sluiten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39832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5085184" y="2360712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C5A1C84-7E00-4FC2-839A-8F305906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" b="56477"/>
          <a:stretch/>
        </p:blipFill>
        <p:spPr>
          <a:xfrm>
            <a:off x="3561003" y="4304928"/>
            <a:ext cx="1312800" cy="916742"/>
          </a:xfrm>
          <a:prstGeom prst="rect">
            <a:avLst/>
          </a:prstGeom>
        </p:spPr>
      </p:pic>
      <p:sp>
        <p:nvSpPr>
          <p:cNvPr id="16" name="Tekstvak 17">
            <a:extLst>
              <a:ext uri="{FF2B5EF4-FFF2-40B4-BE49-F238E27FC236}">
                <a16:creationId xmlns:a16="http://schemas.microsoft.com/office/drawing/2014/main" id="{8E0E21AE-7503-4AFD-8010-233B124A038E}"/>
              </a:ext>
            </a:extLst>
          </p:cNvPr>
          <p:cNvSpPr txBox="1"/>
          <p:nvPr/>
        </p:nvSpPr>
        <p:spPr>
          <a:xfrm>
            <a:off x="4629055" y="4304928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EE2823-41DB-42A0-90E2-82EF98E56A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8934" r="35300" b="44400"/>
          <a:stretch/>
        </p:blipFill>
        <p:spPr>
          <a:xfrm>
            <a:off x="5104777" y="4315500"/>
            <a:ext cx="983059" cy="910238"/>
          </a:xfrm>
          <a:prstGeom prst="rect">
            <a:avLst/>
          </a:prstGeom>
        </p:spPr>
      </p:pic>
      <p:sp>
        <p:nvSpPr>
          <p:cNvPr id="19" name="Tekstvak 17">
            <a:extLst>
              <a:ext uri="{FF2B5EF4-FFF2-40B4-BE49-F238E27FC236}">
                <a16:creationId xmlns:a16="http://schemas.microsoft.com/office/drawing/2014/main" id="{C96C61F4-33CF-4348-82B7-593FC426694E}"/>
              </a:ext>
            </a:extLst>
          </p:cNvPr>
          <p:cNvSpPr txBox="1"/>
          <p:nvPr/>
        </p:nvSpPr>
        <p:spPr>
          <a:xfrm>
            <a:off x="5823020" y="4315500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1C00ABEB-DF64-46DE-BF29-61BC03F0B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21" y="5375728"/>
            <a:ext cx="1885964" cy="452441"/>
          </a:xfrm>
          <a:prstGeom prst="rect">
            <a:avLst/>
          </a:prstGeom>
        </p:spPr>
      </p:pic>
      <p:sp>
        <p:nvSpPr>
          <p:cNvPr id="22" name="Tekstvak 17">
            <a:extLst>
              <a:ext uri="{FF2B5EF4-FFF2-40B4-BE49-F238E27FC236}">
                <a16:creationId xmlns:a16="http://schemas.microsoft.com/office/drawing/2014/main" id="{39292E2A-475E-49AE-A78E-2D5AD8693BDE}"/>
              </a:ext>
            </a:extLst>
          </p:cNvPr>
          <p:cNvSpPr txBox="1"/>
          <p:nvPr/>
        </p:nvSpPr>
        <p:spPr>
          <a:xfrm>
            <a:off x="6375144" y="5375728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93399FBD-0546-4885-BD00-22FE7ADDE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51" y="6984828"/>
            <a:ext cx="2432000" cy="13680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B51061-AA47-4CF9-A648-912AA8D65A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0" y="8392858"/>
            <a:ext cx="2432000" cy="1368000"/>
          </a:xfrm>
          <a:prstGeom prst="rect">
            <a:avLst/>
          </a:prstGeom>
        </p:spPr>
      </p:pic>
      <p:sp>
        <p:nvSpPr>
          <p:cNvPr id="25" name="Tekstvak 17">
            <a:extLst>
              <a:ext uri="{FF2B5EF4-FFF2-40B4-BE49-F238E27FC236}">
                <a16:creationId xmlns:a16="http://schemas.microsoft.com/office/drawing/2014/main" id="{A5A7F258-A3C5-4EAA-B971-0AF65AE09D94}"/>
              </a:ext>
            </a:extLst>
          </p:cNvPr>
          <p:cNvSpPr txBox="1"/>
          <p:nvPr/>
        </p:nvSpPr>
        <p:spPr>
          <a:xfrm>
            <a:off x="5448139" y="6989601"/>
            <a:ext cx="251992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K</a:t>
            </a:r>
          </a:p>
        </p:txBody>
      </p:sp>
      <p:sp>
        <p:nvSpPr>
          <p:cNvPr id="26" name="Tekstvak 17">
            <a:extLst>
              <a:ext uri="{FF2B5EF4-FFF2-40B4-BE49-F238E27FC236}">
                <a16:creationId xmlns:a16="http://schemas.microsoft.com/office/drawing/2014/main" id="{6B9CD446-63B3-40C5-A3DC-532A0A764ADF}"/>
              </a:ext>
            </a:extLst>
          </p:cNvPr>
          <p:cNvSpPr txBox="1"/>
          <p:nvPr/>
        </p:nvSpPr>
        <p:spPr>
          <a:xfrm>
            <a:off x="4159870" y="8392858"/>
            <a:ext cx="23916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CA6E5-0E1B-478B-A65B-132099A4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273" y="3184469"/>
            <a:ext cx="1044245" cy="100999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898982-FFF2-4314-8325-850655371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131" y="3190481"/>
            <a:ext cx="891739" cy="1009995"/>
          </a:xfrm>
          <a:prstGeom prst="rect">
            <a:avLst/>
          </a:prstGeom>
        </p:spPr>
      </p:pic>
      <p:sp>
        <p:nvSpPr>
          <p:cNvPr id="35" name="Tekstvak 17">
            <a:extLst>
              <a:ext uri="{FF2B5EF4-FFF2-40B4-BE49-F238E27FC236}">
                <a16:creationId xmlns:a16="http://schemas.microsoft.com/office/drawing/2014/main" id="{4470574C-7D43-405D-9F85-81FD928C85CA}"/>
              </a:ext>
            </a:extLst>
          </p:cNvPr>
          <p:cNvSpPr txBox="1"/>
          <p:nvPr/>
        </p:nvSpPr>
        <p:spPr>
          <a:xfrm>
            <a:off x="6352909" y="3184469"/>
            <a:ext cx="24397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F</a:t>
            </a:r>
          </a:p>
        </p:txBody>
      </p:sp>
      <p:sp>
        <p:nvSpPr>
          <p:cNvPr id="36" name="Tekstvak 17">
            <a:extLst>
              <a:ext uri="{FF2B5EF4-FFF2-40B4-BE49-F238E27FC236}">
                <a16:creationId xmlns:a16="http://schemas.microsoft.com/office/drawing/2014/main" id="{60B7FCBB-47BF-40EB-AE9B-4D5ACDA2B506}"/>
              </a:ext>
            </a:extLst>
          </p:cNvPr>
          <p:cNvSpPr txBox="1"/>
          <p:nvPr/>
        </p:nvSpPr>
        <p:spPr>
          <a:xfrm>
            <a:off x="5258623" y="3184468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86BD16-C12B-4214-97CC-C80D8C7DE1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992" y="6005450"/>
            <a:ext cx="3119462" cy="907874"/>
          </a:xfrm>
          <a:prstGeom prst="rect">
            <a:avLst/>
          </a:prstGeom>
        </p:spPr>
      </p:pic>
      <p:sp>
        <p:nvSpPr>
          <p:cNvPr id="41" name="Tekstvak 17">
            <a:extLst>
              <a:ext uri="{FF2B5EF4-FFF2-40B4-BE49-F238E27FC236}">
                <a16:creationId xmlns:a16="http://schemas.microsoft.com/office/drawing/2014/main" id="{920A1C1D-3D9D-471D-9A10-70301265EE09}"/>
              </a:ext>
            </a:extLst>
          </p:cNvPr>
          <p:cNvSpPr txBox="1"/>
          <p:nvPr/>
        </p:nvSpPr>
        <p:spPr>
          <a:xfrm>
            <a:off x="3356992" y="6005450"/>
            <a:ext cx="22634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28044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88128"/>
              </p:ext>
            </p:extLst>
          </p:nvPr>
        </p:nvGraphicFramePr>
        <p:xfrm>
          <a:off x="266130" y="1233800"/>
          <a:ext cx="6413137" cy="414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Opbouw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Viewer Portal: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‘CustomerPortal.exe’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Windows + 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ALT + TAB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Viewer Portal is nu verkleint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Zorg dat de portal altijd open staat en niet geminimaliseerd is.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OBS: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‘OBS studio’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‘Viewer Portal’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onder bronnen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‘Filters’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Selecteer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‘Virtual Camera’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Klik op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‘Start’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F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Controleer of de knop nu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‘Stop’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zegt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  <a:b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</a:br>
                      <a:r>
                        <a:rPr lang="nl-NL" sz="800" i="1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Bij geen Stop, reset de laptop en begin weer bij stap 1</a:t>
                      </a:r>
                      <a:endParaRPr lang="nl-NL" sz="800" i="1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Sluit het venster met de Virtual Camera, niet OBS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590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Opstarten </a:t>
                      </a: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Start </a:t>
                      </a:r>
                      <a:r>
                        <a:rPr lang="nl-NL" sz="1000" baseline="0" noProof="0" dirty="0">
                          <a:solidFill>
                            <a:srgbClr val="239CDB"/>
                          </a:solidFill>
                          <a:latin typeface="Gill Sans MT" panose="020B0502020104020203" pitchFamily="34" charset="0"/>
                        </a:rPr>
                        <a:t>‘Vision.bat’ 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H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Wacht totdat de camera opgestart is, dit gebeurt automatisch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 I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 err="1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Vision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module is klaar voor gebruik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199243"/>
                  </a:ext>
                </a:extLst>
              </a:tr>
            </a:tbl>
          </a:graphicData>
        </a:graphic>
      </p:graphicFrame>
      <p:grpSp>
        <p:nvGrpSpPr>
          <p:cNvPr id="5" name="Groep 4"/>
          <p:cNvGrpSpPr/>
          <p:nvPr/>
        </p:nvGrpSpPr>
        <p:grpSpPr>
          <a:xfrm>
            <a:off x="0" y="-572585"/>
            <a:ext cx="6858000" cy="1726764"/>
            <a:chOff x="3550056" y="-560703"/>
            <a:chExt cx="6858000" cy="1726764"/>
          </a:xfrm>
        </p:grpSpPr>
        <p:grpSp>
          <p:nvGrpSpPr>
            <p:cNvPr id="6" name="Groep 5"/>
            <p:cNvGrpSpPr/>
            <p:nvPr/>
          </p:nvGrpSpPr>
          <p:grpSpPr>
            <a:xfrm>
              <a:off x="3550056" y="-560703"/>
              <a:ext cx="6093353" cy="1726764"/>
              <a:chOff x="3550056" y="-560703"/>
              <a:chExt cx="6093353" cy="1726764"/>
            </a:xfrm>
          </p:grpSpPr>
          <p:grpSp>
            <p:nvGrpSpPr>
              <p:cNvPr id="8" name="Groep 7"/>
              <p:cNvGrpSpPr/>
              <p:nvPr/>
            </p:nvGrpSpPr>
            <p:grpSpPr>
              <a:xfrm>
                <a:off x="3550056" y="-560703"/>
                <a:ext cx="6089945" cy="1726764"/>
                <a:chOff x="3496085" y="-839126"/>
                <a:chExt cx="6089945" cy="1726764"/>
              </a:xfrm>
            </p:grpSpPr>
            <p:cxnSp>
              <p:nvCxnSpPr>
                <p:cNvPr id="10" name="Rechte verbindingslijn 9"/>
                <p:cNvCxnSpPr>
                  <a:endCxn id="11" idx="0"/>
                </p:cNvCxnSpPr>
                <p:nvPr/>
              </p:nvCxnSpPr>
              <p:spPr>
                <a:xfrm>
                  <a:off x="3496085" y="887638"/>
                  <a:ext cx="4858389" cy="0"/>
                </a:xfrm>
                <a:prstGeom prst="line">
                  <a:avLst/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Boog 10"/>
                <p:cNvSpPr/>
                <p:nvPr/>
              </p:nvSpPr>
              <p:spPr>
                <a:xfrm rot="10800000" flipH="1">
                  <a:off x="7122918" y="-839126"/>
                  <a:ext cx="2463112" cy="1726764"/>
                </a:xfrm>
                <a:prstGeom prst="arc">
                  <a:avLst>
                    <a:gd name="adj1" fmla="val 16200000"/>
                    <a:gd name="adj2" fmla="val 21447389"/>
                  </a:avLst>
                </a:prstGeom>
                <a:ln>
                  <a:solidFill>
                    <a:srgbClr val="2E37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latin typeface="Gill Sans MT" panose="020B0502020104020203" pitchFamily="34" charset="0"/>
                  </a:endParaRPr>
                </a:p>
              </p:txBody>
            </p:sp>
          </p:grpSp>
          <p:cxnSp>
            <p:nvCxnSpPr>
              <p:cNvPr id="9" name="Rechte verbindingslijn 8"/>
              <p:cNvCxnSpPr/>
              <p:nvPr/>
            </p:nvCxnSpPr>
            <p:spPr>
              <a:xfrm flipV="1">
                <a:off x="9640944" y="41321"/>
                <a:ext cx="2465" cy="315957"/>
              </a:xfrm>
              <a:prstGeom prst="line">
                <a:avLst/>
              </a:prstGeom>
              <a:ln>
                <a:solidFill>
                  <a:srgbClr val="2E37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Rechte verbindingslijn 6"/>
            <p:cNvCxnSpPr/>
            <p:nvPr/>
          </p:nvCxnSpPr>
          <p:spPr>
            <a:xfrm>
              <a:off x="3550056" y="194881"/>
              <a:ext cx="6858000" cy="0"/>
            </a:xfrm>
            <a:prstGeom prst="line">
              <a:avLst/>
            </a:prstGeom>
            <a:ln>
              <a:solidFill>
                <a:srgbClr val="E259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kstvak 11"/>
          <p:cNvSpPr txBox="1"/>
          <p:nvPr/>
        </p:nvSpPr>
        <p:spPr>
          <a:xfrm>
            <a:off x="188640" y="397332"/>
            <a:ext cx="552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Instructie Smart </a:t>
            </a:r>
            <a:r>
              <a:rPr lang="en-GB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Industry</a:t>
            </a:r>
            <a:r>
              <a:rPr lang="nl-NL" sz="2800" dirty="0">
                <a:solidFill>
                  <a:srgbClr val="E2591C"/>
                </a:solidFill>
                <a:latin typeface="Gill Sans MT" panose="020B0502020104020203" pitchFamily="34" charset="0"/>
              </a:rPr>
              <a:t> apparatuur</a:t>
            </a:r>
          </a:p>
        </p:txBody>
      </p:sp>
      <p:sp>
        <p:nvSpPr>
          <p:cNvPr id="17" name="Tekstvak 16"/>
          <p:cNvSpPr txBox="1"/>
          <p:nvPr/>
        </p:nvSpPr>
        <p:spPr>
          <a:xfrm>
            <a:off x="6165304" y="397332"/>
            <a:ext cx="51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B0F0"/>
                </a:solidFill>
              </a:rPr>
              <a:t>Pag</a:t>
            </a:r>
            <a:endParaRPr lang="nl-NL" dirty="0">
              <a:solidFill>
                <a:srgbClr val="00B0F0"/>
              </a:solidFill>
            </a:endParaRPr>
          </a:p>
          <a:p>
            <a:pPr algn="ctr"/>
            <a:r>
              <a:rPr lang="nl-NL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4" name="Tekstvak 23"/>
          <p:cNvSpPr txBox="1"/>
          <p:nvPr/>
        </p:nvSpPr>
        <p:spPr>
          <a:xfrm>
            <a:off x="188640" y="76724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Opbouw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791C40-1068-491B-A529-6BEE0A80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051680"/>
              </p:ext>
            </p:extLst>
          </p:nvPr>
        </p:nvGraphicFramePr>
        <p:xfrm>
          <a:off x="266130" y="6040942"/>
          <a:ext cx="6413137" cy="3111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76">
                  <a:extLst>
                    <a:ext uri="{9D8B030D-6E8A-4147-A177-3AD203B41FA5}">
                      <a16:colId xmlns:a16="http://schemas.microsoft.com/office/drawing/2014/main" val="3911881572"/>
                    </a:ext>
                  </a:extLst>
                </a:gridCol>
                <a:gridCol w="2836786">
                  <a:extLst>
                    <a:ext uri="{9D8B030D-6E8A-4147-A177-3AD203B41FA5}">
                      <a16:colId xmlns:a16="http://schemas.microsoft.com/office/drawing/2014/main" val="204769772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04062940"/>
                    </a:ext>
                  </a:extLst>
                </a:gridCol>
                <a:gridCol w="2242155">
                  <a:extLst>
                    <a:ext uri="{9D8B030D-6E8A-4147-A177-3AD203B41FA5}">
                      <a16:colId xmlns:a16="http://schemas.microsoft.com/office/drawing/2014/main" val="3557998221"/>
                    </a:ext>
                  </a:extLst>
                </a:gridCol>
              </a:tblGrid>
              <a:tr h="144016">
                <a:tc gridSpan="4">
                  <a:txBody>
                    <a:bodyPr/>
                    <a:lstStyle/>
                    <a:p>
                      <a:pPr algn="l"/>
                      <a:r>
                        <a:rPr lang="en-GB" sz="1400" noProof="0" dirty="0" err="1">
                          <a:latin typeface="Gill Sans MT" panose="020B0502020104020203" pitchFamily="34" charset="0"/>
                        </a:rPr>
                        <a:t>Afbouw</a:t>
                      </a:r>
                      <a:r>
                        <a:rPr lang="en-GB" sz="1400" noProof="0" dirty="0">
                          <a:latin typeface="Gill Sans MT" panose="020B0502020104020203" pitchFamily="34" charset="0"/>
                        </a:rPr>
                        <a:t> - Module</a:t>
                      </a:r>
                      <a:r>
                        <a:rPr lang="en-GB" sz="1400" baseline="0" noProof="0" dirty="0">
                          <a:latin typeface="Gill Sans MT" panose="020B0502020104020203" pitchFamily="34" charset="0"/>
                        </a:rPr>
                        <a:t> VI:  Vision </a:t>
                      </a:r>
                      <a:r>
                        <a:rPr lang="en-GB" sz="1400" baseline="0" noProof="0" dirty="0" err="1">
                          <a:latin typeface="Gill Sans MT" panose="020B0502020104020203" pitchFamily="34" charset="0"/>
                        </a:rPr>
                        <a:t>Programma’s</a:t>
                      </a:r>
                      <a:endParaRPr lang="en-GB" sz="1400" noProof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37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noProof="0" dirty="0"/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743079"/>
                  </a:ext>
                </a:extLst>
              </a:tr>
              <a:tr h="24604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Stap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i="1" noProof="0">
                          <a:latin typeface="Gill Sans MT" panose="020B0502020104020203" pitchFamily="34" charset="0"/>
                        </a:rPr>
                        <a:t>Opmerking</a:t>
                      </a:r>
                      <a:endParaRPr lang="nl-NL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000" i="1" noProof="0" dirty="0">
                          <a:latin typeface="Gill Sans MT" panose="020B0502020104020203" pitchFamily="34" charset="0"/>
                        </a:rPr>
                        <a:t>Foto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615698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Afsluiten Laptop: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Klap de Laptop dicht, hij gaat automatisch in Sluimermodus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A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Haal de oplader en USB-kabel uit de laptop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nl-NL" sz="1000" baseline="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laptop en de twee bovenste platen kunnen nu opgeruimd worden</a:t>
                      </a:r>
                      <a:endParaRPr lang="nl-NL" sz="1000" baseline="0" noProof="0" dirty="0">
                        <a:solidFill>
                          <a:srgbClr val="CA4E19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Druk niet via Windows op afsluiten of slaapstand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E377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13387"/>
                  </a:ext>
                </a:extLst>
              </a:tr>
              <a:tr h="691088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Camera: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Demonteer het Camera Profiel via deze twee schroeven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0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Bewaar de schroeven door ze niet volledig los te draaien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850131"/>
                  </a:ext>
                </a:extLst>
              </a:tr>
              <a:tr h="526464">
                <a:tc>
                  <a:txBody>
                    <a:bodyPr/>
                    <a:lstStyle/>
                    <a:p>
                      <a:pPr algn="ctr"/>
                      <a:r>
                        <a:rPr lang="nl-NL" sz="1000" noProof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39C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Afbouw Medewerker Werkplek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De twee bovenste platen kunnen samen met het Profiel eraf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D</a:t>
                      </a: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</a:p>
                    <a:p>
                      <a:pPr marL="228600" indent="-228600">
                        <a:buFont typeface="+mj-lt"/>
                        <a:buAutoNum type="alphaLcParenR"/>
                      </a:pPr>
                      <a:r>
                        <a:rPr lang="nl-NL" sz="1000" baseline="0" noProof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Nu kunnen de vier basis platen opgeruimd worden </a:t>
                      </a:r>
                      <a:r>
                        <a:rPr lang="nl-NL" sz="1000" baseline="0" noProof="0" dirty="0">
                          <a:solidFill>
                            <a:srgbClr val="CA4E19"/>
                          </a:solidFill>
                          <a:latin typeface="Gill Sans MT" panose="020B0502020104020203" pitchFamily="34" charset="0"/>
                        </a:rPr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000" noProof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E37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709"/>
                  </a:ext>
                </a:extLst>
              </a:tr>
            </a:tbl>
          </a:graphicData>
        </a:graphic>
      </p:graphicFrame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1C5C63-9B19-4CB8-AC5C-7D1ABE87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92" y="1808956"/>
            <a:ext cx="1417890" cy="797563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7D86E059-E8DE-4D0B-A24A-8843806A3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59"/>
          <a:stretch/>
        </p:blipFill>
        <p:spPr>
          <a:xfrm>
            <a:off x="4559988" y="2125358"/>
            <a:ext cx="493019" cy="452441"/>
          </a:xfrm>
          <a:prstGeom prst="rect">
            <a:avLst/>
          </a:prstGeom>
        </p:spPr>
      </p:pic>
      <p:sp>
        <p:nvSpPr>
          <p:cNvPr id="20" name="Tekstvak 17">
            <a:extLst>
              <a:ext uri="{FF2B5EF4-FFF2-40B4-BE49-F238E27FC236}">
                <a16:creationId xmlns:a16="http://schemas.microsoft.com/office/drawing/2014/main" id="{91F77DE3-C803-4A26-8682-44F90BF35BC7}"/>
              </a:ext>
            </a:extLst>
          </p:cNvPr>
          <p:cNvSpPr txBox="1"/>
          <p:nvPr/>
        </p:nvSpPr>
        <p:spPr>
          <a:xfrm>
            <a:off x="4677295" y="1879137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21" name="Tekstvak 17">
            <a:extLst>
              <a:ext uri="{FF2B5EF4-FFF2-40B4-BE49-F238E27FC236}">
                <a16:creationId xmlns:a16="http://schemas.microsoft.com/office/drawing/2014/main" id="{2C57B372-A8E8-4711-A493-2F0409980394}"/>
              </a:ext>
            </a:extLst>
          </p:cNvPr>
          <p:cNvSpPr txBox="1"/>
          <p:nvPr/>
        </p:nvSpPr>
        <p:spPr>
          <a:xfrm>
            <a:off x="6319884" y="1801815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632DF2E2-AAA2-46D3-9F66-B9447956E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4" r="49245"/>
          <a:stretch/>
        </p:blipFill>
        <p:spPr>
          <a:xfrm>
            <a:off x="3284984" y="2936776"/>
            <a:ext cx="493019" cy="452441"/>
          </a:xfrm>
          <a:prstGeom prst="rect">
            <a:avLst/>
          </a:prstGeom>
        </p:spPr>
      </p:pic>
      <p:sp>
        <p:nvSpPr>
          <p:cNvPr id="23" name="Tekstvak 17">
            <a:extLst>
              <a:ext uri="{FF2B5EF4-FFF2-40B4-BE49-F238E27FC236}">
                <a16:creationId xmlns:a16="http://schemas.microsoft.com/office/drawing/2014/main" id="{C4446505-7A3D-4F26-8853-BAD996D71502}"/>
              </a:ext>
            </a:extLst>
          </p:cNvPr>
          <p:cNvSpPr txBox="1"/>
          <p:nvPr/>
        </p:nvSpPr>
        <p:spPr>
          <a:xfrm>
            <a:off x="3418147" y="2690555"/>
            <a:ext cx="25359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3158CF-DC7E-45DB-9CC2-90AB39A7B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01" y="2700638"/>
            <a:ext cx="1310603" cy="82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E1B316-23BB-4B08-8DA0-1D7D4E0A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530" y="2700638"/>
            <a:ext cx="1310606" cy="828000"/>
          </a:xfrm>
          <a:prstGeom prst="rect">
            <a:avLst/>
          </a:prstGeom>
        </p:spPr>
      </p:pic>
      <p:sp>
        <p:nvSpPr>
          <p:cNvPr id="30" name="Tekstvak 17">
            <a:extLst>
              <a:ext uri="{FF2B5EF4-FFF2-40B4-BE49-F238E27FC236}">
                <a16:creationId xmlns:a16="http://schemas.microsoft.com/office/drawing/2014/main" id="{B7234801-BE1B-4BD4-9210-82D2718ACEB8}"/>
              </a:ext>
            </a:extLst>
          </p:cNvPr>
          <p:cNvSpPr txBox="1"/>
          <p:nvPr/>
        </p:nvSpPr>
        <p:spPr>
          <a:xfrm>
            <a:off x="4388595" y="3280790"/>
            <a:ext cx="26321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D</a:t>
            </a:r>
          </a:p>
        </p:txBody>
      </p:sp>
      <p:sp>
        <p:nvSpPr>
          <p:cNvPr id="31" name="Tekstvak 17">
            <a:extLst>
              <a:ext uri="{FF2B5EF4-FFF2-40B4-BE49-F238E27FC236}">
                <a16:creationId xmlns:a16="http://schemas.microsoft.com/office/drawing/2014/main" id="{96F33433-3B17-4F73-AD1D-933B525CAC94}"/>
              </a:ext>
            </a:extLst>
          </p:cNvPr>
          <p:cNvSpPr txBox="1"/>
          <p:nvPr/>
        </p:nvSpPr>
        <p:spPr>
          <a:xfrm>
            <a:off x="5777035" y="3284154"/>
            <a:ext cx="24718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5F7ED1-3636-4D5D-B0CB-73E31F5CB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23" y="3632125"/>
            <a:ext cx="1673671" cy="8247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DC360BF-3A55-4407-926A-4F104045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199" y="3632125"/>
            <a:ext cx="1673671" cy="824728"/>
          </a:xfrm>
          <a:prstGeom prst="rect">
            <a:avLst/>
          </a:prstGeom>
        </p:spPr>
      </p:pic>
      <p:sp>
        <p:nvSpPr>
          <p:cNvPr id="38" name="Tekstvak 17">
            <a:extLst>
              <a:ext uri="{FF2B5EF4-FFF2-40B4-BE49-F238E27FC236}">
                <a16:creationId xmlns:a16="http://schemas.microsoft.com/office/drawing/2014/main" id="{1F7CEE12-8766-417E-89A7-3EFD1E593DE0}"/>
              </a:ext>
            </a:extLst>
          </p:cNvPr>
          <p:cNvSpPr txBox="1"/>
          <p:nvPr/>
        </p:nvSpPr>
        <p:spPr>
          <a:xfrm>
            <a:off x="373329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sp>
        <p:nvSpPr>
          <p:cNvPr id="39" name="Tekstvak 17">
            <a:extLst>
              <a:ext uri="{FF2B5EF4-FFF2-40B4-BE49-F238E27FC236}">
                <a16:creationId xmlns:a16="http://schemas.microsoft.com/office/drawing/2014/main" id="{E7093F00-21DD-433A-B8EB-4AAE457A3BAE}"/>
              </a:ext>
            </a:extLst>
          </p:cNvPr>
          <p:cNvSpPr txBox="1"/>
          <p:nvPr/>
        </p:nvSpPr>
        <p:spPr>
          <a:xfrm>
            <a:off x="5451234" y="4210632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2FF0CC6-3C48-428A-B03E-F99B34FA8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92" y="4849098"/>
            <a:ext cx="484905" cy="450677"/>
          </a:xfrm>
          <a:prstGeom prst="rect">
            <a:avLst/>
          </a:prstGeom>
        </p:spPr>
      </p:pic>
      <p:sp>
        <p:nvSpPr>
          <p:cNvPr id="42" name="Tekstvak 17">
            <a:extLst>
              <a:ext uri="{FF2B5EF4-FFF2-40B4-BE49-F238E27FC236}">
                <a16:creationId xmlns:a16="http://schemas.microsoft.com/office/drawing/2014/main" id="{A2A7FC1A-4227-4706-8374-8FE73E0C6941}"/>
              </a:ext>
            </a:extLst>
          </p:cNvPr>
          <p:cNvSpPr txBox="1"/>
          <p:nvPr/>
        </p:nvSpPr>
        <p:spPr>
          <a:xfrm>
            <a:off x="3418147" y="4602877"/>
            <a:ext cx="26481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H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1B4A311-3341-4E86-96EC-4B20BC37A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503" y="4672072"/>
            <a:ext cx="2667500" cy="619027"/>
          </a:xfrm>
          <a:prstGeom prst="rect">
            <a:avLst/>
          </a:prstGeom>
        </p:spPr>
      </p:pic>
      <p:sp>
        <p:nvSpPr>
          <p:cNvPr id="47" name="Tekstvak 17">
            <a:extLst>
              <a:ext uri="{FF2B5EF4-FFF2-40B4-BE49-F238E27FC236}">
                <a16:creationId xmlns:a16="http://schemas.microsoft.com/office/drawing/2014/main" id="{C12FD63C-F881-4783-8C31-FBDEBC60B297}"/>
              </a:ext>
            </a:extLst>
          </p:cNvPr>
          <p:cNvSpPr txBox="1"/>
          <p:nvPr/>
        </p:nvSpPr>
        <p:spPr>
          <a:xfrm>
            <a:off x="6401187" y="4672072"/>
            <a:ext cx="216726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670B717-6DD2-4435-B54F-221A7BE1F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1248" y="6635956"/>
            <a:ext cx="930622" cy="9000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DD79E5-7BF1-4CB2-AC05-4FBFEC2EA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693" y="6635955"/>
            <a:ext cx="1138395" cy="900098"/>
          </a:xfrm>
          <a:prstGeom prst="rect">
            <a:avLst/>
          </a:prstGeom>
        </p:spPr>
      </p:pic>
      <p:sp>
        <p:nvSpPr>
          <p:cNvPr id="53" name="Tekstvak 17">
            <a:extLst>
              <a:ext uri="{FF2B5EF4-FFF2-40B4-BE49-F238E27FC236}">
                <a16:creationId xmlns:a16="http://schemas.microsoft.com/office/drawing/2014/main" id="{35DE874F-9FA0-4115-A744-2F612657866D}"/>
              </a:ext>
            </a:extLst>
          </p:cNvPr>
          <p:cNvSpPr txBox="1"/>
          <p:nvPr/>
        </p:nvSpPr>
        <p:spPr>
          <a:xfrm>
            <a:off x="5363684" y="6635956"/>
            <a:ext cx="258404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A</a:t>
            </a:r>
          </a:p>
        </p:txBody>
      </p:sp>
      <p:sp>
        <p:nvSpPr>
          <p:cNvPr id="54" name="Tekstvak 17">
            <a:extLst>
              <a:ext uri="{FF2B5EF4-FFF2-40B4-BE49-F238E27FC236}">
                <a16:creationId xmlns:a16="http://schemas.microsoft.com/office/drawing/2014/main" id="{07203441-088A-4831-809A-69A256A1D23B}"/>
              </a:ext>
            </a:extLst>
          </p:cNvPr>
          <p:cNvSpPr txBox="1"/>
          <p:nvPr/>
        </p:nvSpPr>
        <p:spPr>
          <a:xfrm>
            <a:off x="6333466" y="6635956"/>
            <a:ext cx="255198" cy="246221"/>
          </a:xfrm>
          <a:prstGeom prst="rect">
            <a:avLst/>
          </a:prstGeom>
          <a:solidFill>
            <a:schemeClr val="bg1"/>
          </a:solidFill>
          <a:ln>
            <a:solidFill>
              <a:srgbClr val="CA4E19"/>
            </a:solidFill>
          </a:ln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rgbClr val="CA4E19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699357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598637B746294AAEA5F85D241B0EE1" ma:contentTypeVersion="12" ma:contentTypeDescription="Create a new document." ma:contentTypeScope="" ma:versionID="c9bdb55fa52ef058bff98111e0d0629e">
  <xsd:schema xmlns:xsd="http://www.w3.org/2001/XMLSchema" xmlns:xs="http://www.w3.org/2001/XMLSchema" xmlns:p="http://schemas.microsoft.com/office/2006/metadata/properties" xmlns:ns2="d3d75ab5-8b6d-4515-b3ee-0b5232f9d842" xmlns:ns3="00a1faba-5a68-46e4-ab10-2e58cbd38f4b" targetNamespace="http://schemas.microsoft.com/office/2006/metadata/properties" ma:root="true" ma:fieldsID="c1716097012a938ec69aaf4d73302034" ns2:_="" ns3:_="">
    <xsd:import namespace="d3d75ab5-8b6d-4515-b3ee-0b5232f9d842"/>
    <xsd:import namespace="00a1faba-5a68-46e4-ab10-2e58cbd38f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d75ab5-8b6d-4515-b3ee-0b5232f9d8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1faba-5a68-46e4-ab10-2e58cbd38f4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FD72F4-18A7-4A6D-9C95-831E3AC4B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d75ab5-8b6d-4515-b3ee-0b5232f9d842"/>
    <ds:schemaRef ds:uri="00a1faba-5a68-46e4-ab10-2e58cbd38f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BB3ABB-BDD4-44C1-8761-E7C3014B1A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BD62CA-62DF-4747-883C-A1DCE7F7DAF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7833</TotalTime>
  <Words>639</Words>
  <Application>Microsoft Office PowerPoint</Application>
  <PresentationFormat>A4 Paper (210x297 mm)</PresentationFormat>
  <Paragraphs>125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Kantoorthema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Sofie Vreriks</dc:creator>
  <cp:lastModifiedBy>Christiaan Guliker</cp:lastModifiedBy>
  <cp:revision>264</cp:revision>
  <cp:lastPrinted>2019-08-23T09:47:18Z</cp:lastPrinted>
  <dcterms:created xsi:type="dcterms:W3CDTF">2018-01-02T14:46:56Z</dcterms:created>
  <dcterms:modified xsi:type="dcterms:W3CDTF">2021-12-08T13:54:27Z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0x0101008A598637B746294AAEA5F85D241B0EE1</vt:lpwstr>
  </property>
  <property fmtid="{D5CDD505-2E9C-101B-9397-08002B2CF9AE}" pid="3" name="Order">
    <vt:r8>1045600</vt:r8>
  </property>
</Properties>
</file>